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2" r:id="rId1"/>
  </p:sldMasterIdLst>
  <p:notesMasterIdLst>
    <p:notesMasterId r:id="rId21"/>
  </p:notesMasterIdLst>
  <p:sldIdLst>
    <p:sldId id="303" r:id="rId2"/>
    <p:sldId id="304" r:id="rId3"/>
    <p:sldId id="305" r:id="rId4"/>
    <p:sldId id="283" r:id="rId5"/>
    <p:sldId id="306" r:id="rId6"/>
    <p:sldId id="284" r:id="rId7"/>
    <p:sldId id="285" r:id="rId8"/>
    <p:sldId id="286" r:id="rId9"/>
    <p:sldId id="295" r:id="rId10"/>
    <p:sldId id="288" r:id="rId11"/>
    <p:sldId id="289" r:id="rId12"/>
    <p:sldId id="311" r:id="rId13"/>
    <p:sldId id="290" r:id="rId14"/>
    <p:sldId id="291" r:id="rId15"/>
    <p:sldId id="292" r:id="rId16"/>
    <p:sldId id="307" r:id="rId17"/>
    <p:sldId id="308" r:id="rId18"/>
    <p:sldId id="309" r:id="rId19"/>
    <p:sldId id="310" r:id="rId20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22"/>
      <p:bold r:id="rId23"/>
      <p:italic r:id="rId24"/>
    </p:embeddedFont>
    <p:embeddedFont>
      <p:font typeface="Book Antiqua" panose="02040602050305030304" pitchFamily="18" charset="0"/>
      <p:regular r:id="rId25"/>
      <p:bold r:id="rId26"/>
      <p:italic r:id="rId27"/>
      <p:boldItalic r:id="rId28"/>
    </p:embeddedFont>
    <p:embeddedFont>
      <p:font typeface="NikoshBAN" panose="02000000000000000000" pitchFamily="2" charset="0"/>
      <p:regular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1832" autoAdjust="0"/>
  </p:normalViewPr>
  <p:slideViewPr>
    <p:cSldViewPr snapToGrid="0" showGuides="1"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7BC47-75A5-421F-B79A-49FE076015F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A97F1-50D3-45FE-BAB2-4DD351464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2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20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16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1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95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83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17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5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4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3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2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6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0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4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7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2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5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4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3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6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7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7174-6EA0-4F93-8D7B-8099995F208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8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2822" y="3047998"/>
            <a:ext cx="4191000" cy="129540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IN" sz="1800" b="1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স্বাগতম</a:t>
            </a:r>
            <a:endParaRPr lang="en-US" sz="18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37" y="357475"/>
            <a:ext cx="8534400" cy="14478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bn-IN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পক্ষথেকে 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18" y="-18757"/>
            <a:ext cx="4485182" cy="716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91" y="-14697"/>
            <a:ext cx="4840318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72404" y="3358588"/>
            <a:ext cx="3686273" cy="1747633"/>
            <a:chOff x="4546148" y="3369426"/>
            <a:chExt cx="3686273" cy="174763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710" y="3500542"/>
              <a:ext cx="3657600" cy="1599821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Isosceles Triangle 22"/>
            <p:cNvSpPr/>
            <p:nvPr/>
          </p:nvSpPr>
          <p:spPr>
            <a:xfrm>
              <a:off x="7171717" y="4157740"/>
              <a:ext cx="1060704" cy="959319"/>
            </a:xfrm>
            <a:prstGeom prst="triangle">
              <a:avLst>
                <a:gd name="adj" fmla="val 9895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 rot="16200000">
              <a:off x="7087265" y="3453878"/>
              <a:ext cx="1229608" cy="1060704"/>
            </a:xfrm>
            <a:prstGeom prst="triangle">
              <a:avLst>
                <a:gd name="adj" fmla="val 9895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4546148" y="3500542"/>
              <a:ext cx="1075266" cy="914400"/>
            </a:xfrm>
            <a:prstGeom prst="triangle">
              <a:avLst>
                <a:gd name="adj" fmla="val 9895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 rot="10800000" flipV="1">
              <a:off x="4546149" y="4028185"/>
              <a:ext cx="1075265" cy="1072178"/>
            </a:xfrm>
            <a:prstGeom prst="triangle">
              <a:avLst>
                <a:gd name="adj" fmla="val 9895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t="3842" r="23469" b="3657"/>
          <a:stretch/>
        </p:blipFill>
        <p:spPr>
          <a:xfrm>
            <a:off x="3848056" y="1447800"/>
            <a:ext cx="1751960" cy="3086219"/>
          </a:xfrm>
          <a:prstGeom prst="rect">
            <a:avLst/>
          </a:prstGeom>
        </p:spPr>
      </p:pic>
      <p:sp>
        <p:nvSpPr>
          <p:cNvPr id="39" name="Trapezoid 38"/>
          <p:cNvSpPr/>
          <p:nvPr/>
        </p:nvSpPr>
        <p:spPr>
          <a:xfrm>
            <a:off x="4112388" y="2839463"/>
            <a:ext cx="1219200" cy="338359"/>
          </a:xfrm>
          <a:prstGeom prst="trapezoid">
            <a:avLst>
              <a:gd name="adj" fmla="val 2934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apezoid 40"/>
          <p:cNvSpPr/>
          <p:nvPr/>
        </p:nvSpPr>
        <p:spPr>
          <a:xfrm>
            <a:off x="4131345" y="2305919"/>
            <a:ext cx="1219200" cy="894481"/>
          </a:xfrm>
          <a:prstGeom prst="trapezoid">
            <a:avLst>
              <a:gd name="adj" fmla="val 33133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2839566" y="2889956"/>
            <a:ext cx="3471332" cy="5644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366689" y="2223084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আপাত প্রসারণ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54440" y="551286"/>
            <a:ext cx="6947736" cy="52322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তরলের প্রকৃত যতটুকু প্রসারণ ঘটে তাকে প্রকৃত প্রসারণ 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4493388" y="2261118"/>
            <a:ext cx="22792" cy="600923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4737531" y="2246370"/>
            <a:ext cx="1" cy="993819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247558" y="222433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 প্রসারণ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54441" y="5495951"/>
            <a:ext cx="6947736" cy="52322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প্রয়োগ করলে তরল ও পাত্র উভয়ের প্রসারণ ঘটে।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2791136" y="3174825"/>
            <a:ext cx="3471332" cy="5644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81572" y="2270222"/>
            <a:ext cx="3471332" cy="5644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576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7" grpId="0"/>
      <p:bldP spid="48" grpId="0" animBg="1"/>
      <p:bldP spid="57" grpId="0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/>
          <p:cNvSpPr/>
          <p:nvPr/>
        </p:nvSpPr>
        <p:spPr>
          <a:xfrm>
            <a:off x="4419600" y="1954829"/>
            <a:ext cx="685800" cy="702128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Process 34"/>
          <p:cNvSpPr/>
          <p:nvPr/>
        </p:nvSpPr>
        <p:spPr>
          <a:xfrm>
            <a:off x="1416396" y="1326162"/>
            <a:ext cx="550198" cy="929266"/>
          </a:xfrm>
          <a:prstGeom prst="flowChartProcess">
            <a:avLst/>
          </a:prstGeom>
          <a:solidFill>
            <a:srgbClr val="7BEDF9"/>
          </a:solidFill>
          <a:ln w="3175">
            <a:solidFill>
              <a:srgbClr val="7BE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Process 32"/>
          <p:cNvSpPr/>
          <p:nvPr/>
        </p:nvSpPr>
        <p:spPr>
          <a:xfrm>
            <a:off x="1389757" y="1798272"/>
            <a:ext cx="609600" cy="457156"/>
          </a:xfrm>
          <a:prstGeom prst="flowChartProcess">
            <a:avLst/>
          </a:prstGeom>
          <a:solidFill>
            <a:srgbClr val="7BEDF9"/>
          </a:solidFill>
          <a:ln w="3175">
            <a:solidFill>
              <a:srgbClr val="7BE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389757" y="1798228"/>
            <a:ext cx="6096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41428"/>
            <a:ext cx="2353611" cy="1097372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09188" y="579028"/>
            <a:ext cx="2002036" cy="4419600"/>
            <a:chOff x="5573486" y="727982"/>
            <a:chExt cx="1685925" cy="3539218"/>
          </a:xfrm>
        </p:grpSpPr>
        <p:sp>
          <p:nvSpPr>
            <p:cNvPr id="29" name="Flowchart: Process 28"/>
            <p:cNvSpPr/>
            <p:nvPr/>
          </p:nvSpPr>
          <p:spPr>
            <a:xfrm>
              <a:off x="6172200" y="2057400"/>
              <a:ext cx="468086" cy="1741713"/>
            </a:xfrm>
            <a:prstGeom prst="flowChartProcess">
              <a:avLst/>
            </a:prstGeom>
            <a:solidFill>
              <a:srgbClr val="7BEDF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573486" y="727982"/>
              <a:ext cx="1685925" cy="3539218"/>
              <a:chOff x="5573486" y="727982"/>
              <a:chExt cx="1685925" cy="3539218"/>
            </a:xfrm>
          </p:grpSpPr>
          <p:sp>
            <p:nvSpPr>
              <p:cNvPr id="8" name="Arc 7"/>
              <p:cNvSpPr/>
              <p:nvPr/>
            </p:nvSpPr>
            <p:spPr>
              <a:xfrm>
                <a:off x="5573486" y="2667000"/>
                <a:ext cx="1685925" cy="1600200"/>
              </a:xfrm>
              <a:prstGeom prst="arc">
                <a:avLst>
                  <a:gd name="adj1" fmla="val 17216796"/>
                  <a:gd name="adj2" fmla="val 5461317"/>
                </a:avLst>
              </a:prstGeom>
              <a:solidFill>
                <a:srgbClr val="7BEDF9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3" name="Arc 12"/>
              <p:cNvSpPr/>
              <p:nvPr/>
            </p:nvSpPr>
            <p:spPr>
              <a:xfrm flipH="1">
                <a:off x="5573486" y="2667000"/>
                <a:ext cx="1685925" cy="1600200"/>
              </a:xfrm>
              <a:prstGeom prst="arc">
                <a:avLst>
                  <a:gd name="adj1" fmla="val 17206879"/>
                  <a:gd name="adj2" fmla="val 5461317"/>
                </a:avLst>
              </a:prstGeom>
              <a:solidFill>
                <a:srgbClr val="7BEDF9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150429" y="972066"/>
                <a:ext cx="0" cy="1752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25" idx="6"/>
              </p:cNvCxnSpPr>
              <p:nvPr/>
            </p:nvCxnSpPr>
            <p:spPr>
              <a:xfrm>
                <a:off x="6651172" y="1011691"/>
                <a:ext cx="0" cy="17129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lowchart: Connector 24"/>
              <p:cNvSpPr/>
              <p:nvPr/>
            </p:nvSpPr>
            <p:spPr>
              <a:xfrm>
                <a:off x="6140904" y="727982"/>
                <a:ext cx="510268" cy="567418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2" name="Straight Connector 21"/>
          <p:cNvCxnSpPr/>
          <p:nvPr/>
        </p:nvCxnSpPr>
        <p:spPr>
          <a:xfrm>
            <a:off x="1389757" y="2255428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75557" y="156516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75557" y="2022363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66706" y="1107963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395797" y="1326162"/>
            <a:ext cx="5931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63279" y="908121"/>
            <a:ext cx="2949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আপাত প্রসার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47248" y="1594453"/>
            <a:ext cx="300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পাত্রের প্রসার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84592" y="4056555"/>
            <a:ext cx="2772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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+ V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12800" y="5813768"/>
            <a:ext cx="7507111" cy="52322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তরল পদার্থের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প্রকৃত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প্রসার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 ও আপাত প্রসারণের মধ্যে সম্পর্ক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18628" y="3101402"/>
            <a:ext cx="5791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প্রকৃত প্রসার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আপাত প্রসারণ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পাত্রের প্রসারণ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23204" y="2305893"/>
            <a:ext cx="4550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প্রসার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ণ,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CB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 + AC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9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33" grpId="1" animBg="1"/>
      <p:bldP spid="34" grpId="0"/>
      <p:bldP spid="38" grpId="0"/>
      <p:bldP spid="39" grpId="0"/>
      <p:bldP spid="51" grpId="0"/>
      <p:bldP spid="55" grpId="0"/>
      <p:bldP spid="56" grpId="0"/>
      <p:bldP spid="52" grpId="0" animBg="1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39518" cy="26161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32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গলনাংক</a:t>
            </a:r>
            <a:r>
              <a:rPr lang="bn-IN" sz="32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পদার্থকে তরলে পরিণত করতে যে পরিমাণ তাপের প্রয়োজন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ঐ পদার্থের গলনাঙ্ক </a:t>
            </a:r>
            <a:r>
              <a:rPr lang="as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এক বায়ুমন্ডলীয় চাপে তাপ প্রদানের ফলে যে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কঠিন পদার্থ তরলে পরিণত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তাপমাত্রাকে উক্ত কঠিন পদার্থের গলনাঙ্ক বলে। প্রত্যেক বিশুদ্ধ কঠিন পদার্থের একটি নির্দিষ্ট গলনাঙ্ক থাকে।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9411" y="409418"/>
            <a:ext cx="677621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as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গলনাংক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স্ফুটনাঙ্ক</a:t>
            </a:r>
            <a:r>
              <a:rPr lang="as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</a:t>
            </a:r>
            <a:r>
              <a:rPr lang="as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482" y="3932715"/>
            <a:ext cx="91440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স্ফুটনাঙ্কঃ</a:t>
            </a:r>
            <a:r>
              <a:rPr lang="bn-IN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তাপমাত্রা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তরল পদার্থের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বাষ্পী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 এক বায়ুমণ্ডল 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চাপের সমান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তরলটি বুদবুদসহ ফুটতে থাকে,তাকে সেই তরল পদার্থের 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স্ফুটনাঙ্ক</a:t>
            </a:r>
            <a:r>
              <a:rPr lang="as-IN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 তাপ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3200" dirty="0" err="1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য়োগের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 তরলের তাপমাত্রা বৃদ্ধি করতে থাকলে এক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</a:t>
            </a:r>
            <a:r>
              <a:rPr lang="en-US" sz="3200" dirty="0" err="1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স্থির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পর আর তাপ প্রয়োগ করলেও তাপমাত্রার কোন পরিবর্তন </a:t>
            </a:r>
            <a:r>
              <a:rPr lang="as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16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602511"/>
            <a:ext cx="695971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705266"/>
            <a:ext cx="695971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ঊদ্দীপকে তরলের উচ্চতার পার্থক্যের কারন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বিশ্লেষণ কর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68598"/>
            <a:ext cx="1514475" cy="3371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817" y="1297173"/>
            <a:ext cx="1409700" cy="3343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029" y="1341253"/>
            <a:ext cx="1228725" cy="32991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64484" y="3308918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কেরোসিন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0564" y="3369619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1518" y="3341696"/>
            <a:ext cx="1223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গ্লিসারিন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0133" y="1981200"/>
            <a:ext cx="457200" cy="1644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9923" y="1796165"/>
            <a:ext cx="457200" cy="400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8369" y="1781175"/>
            <a:ext cx="468324" cy="4286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8200" y="4829830"/>
            <a:ext cx="695971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প্রতিটি তরলের তাপমাত্রা সম-পরিমান বৃদ্ধি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া হল।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4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/>
      <p:bldP spid="9" grpId="0"/>
      <p:bldP spid="10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799" y="685800"/>
            <a:ext cx="7203983" cy="646331"/>
          </a:xfrm>
          <a:prstGeom prst="rect">
            <a:avLst/>
          </a:prstGeom>
          <a:solidFill>
            <a:srgbClr val="ECECE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4964" y="1618595"/>
            <a:ext cx="7205819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তাপ প্রয়োগে তরলের পদার্থের প্রসারন কেন হয়?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অণুর গতিশক্তি বৃদ্ধির ফলে।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তরলের প্রকৃত প্রসারণ কী কী দ্বারা নির্ণয় করা হয়?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পাত্রের প্রসারণ এবং আপাত প্রসারণ।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তরলের আয়তন প্রসারণ সহগ কী?</a:t>
            </a:r>
          </a:p>
          <a:p>
            <a:r>
              <a:rPr lang="b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1k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তাপমাত্রা বৃদ্ধিতে একক আয়তনের বৃদ্ধিই হল প্রসারন সহগ।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দৈর্ঘ্য,ক্ষেত্র ও আয়তন প্রসারণ সহগের মধ্যে সম্পর্ক কী?</a:t>
            </a:r>
          </a:p>
          <a:p>
            <a:r>
              <a:rPr lang="bn-I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= 2,    = 3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৫। একই তাপমাত্রায় সকল তরলের প্রসারণ সমান নয় কেন?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সকল তরলের ঘনত্ব সমান নয়।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47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932" y="860737"/>
            <a:ext cx="8001000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932" y="2057400"/>
            <a:ext cx="8001001" cy="37856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তিনটি সমান কাঁচের বীকারে ১০০ মিঃলিঃ করে ভিন্ন ভিন্ন</a:t>
            </a: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তরল নিয়ে সমান উষ্ণতায় উন্নীত করা হল। প্রথমে প্রত্যেক</a:t>
            </a: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পাত্রের তরল নির্দিষ্ট দাগের নিচে নেমে গেল এবং পরে ভিন্ন ভিন্ন</a:t>
            </a: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উচ্চতায় অবস্থান করল।</a:t>
            </a:r>
          </a:p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তরলের প্রসারণ সহগ কী?</a:t>
            </a:r>
          </a:p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তরলের আপাত প্রসারণ কেন হয়?</a:t>
            </a:r>
          </a:p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তরলের প্রকৃত প্রসারণ ও আপাত প্রসারণের সম্পর্ক বর্ণনা কর।</a:t>
            </a:r>
          </a:p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একই তাপে সকল তরলের সমান প্রসারণ হয় না-যুক্তিসহ বিশ্লেষণ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7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700"/>
            <a:ext cx="5105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214438" y="838200"/>
            <a:ext cx="2486025" cy="1774825"/>
          </a:xfrm>
          <a:prstGeom prst="wedgeEllipseCallout">
            <a:avLst>
              <a:gd name="adj1" fmla="val -21382"/>
              <a:gd name="adj2" fmla="val 67883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419600" y="1524000"/>
            <a:ext cx="4191000" cy="1652588"/>
          </a:xfrm>
          <a:prstGeom prst="wedgeRectCallout">
            <a:avLst>
              <a:gd name="adj1" fmla="val -83923"/>
              <a:gd name="adj2" fmla="val 81773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3271" y="1636933"/>
            <a:ext cx="400733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সারাবিশ্ব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" kern="0" dirty="0">
              <a:solidFill>
                <a:sysClr val="windowText" lastClr="000000"/>
              </a:solidFill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2987" y="947384"/>
            <a:ext cx="2362199" cy="2509736"/>
          </a:xfrm>
          <a:prstGeom prst="rect">
            <a:avLst/>
          </a:prstGeom>
        </p:spPr>
        <p:txBody>
          <a:bodyPr>
            <a:prstTxWarp prst="textArchUpPour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 </a:t>
            </a:r>
            <a:endParaRPr lang="en-US" sz="600" kern="0" dirty="0">
              <a:solidFill>
                <a:sysClr val="windowText" lastClr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46560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700"/>
            <a:ext cx="5105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214438" y="838200"/>
            <a:ext cx="2486025" cy="1774825"/>
          </a:xfrm>
          <a:prstGeom prst="wedgeEllipseCallout">
            <a:avLst>
              <a:gd name="adj1" fmla="val -21382"/>
              <a:gd name="adj2" fmla="val 67883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038600" y="1535112"/>
            <a:ext cx="4952999" cy="1284288"/>
          </a:xfrm>
          <a:prstGeom prst="wedgeRectCallout">
            <a:avLst>
              <a:gd name="adj1" fmla="val -70901"/>
              <a:gd name="adj2" fmla="val 133078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1636933"/>
            <a:ext cx="4876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endParaRPr lang="en-US" sz="2800" kern="0" dirty="0">
              <a:blipFill>
                <a:blip r:embed="rId3"/>
                <a:stretch>
                  <a:fillRect/>
                </a:stretch>
              </a:blipFill>
              <a:effectLst>
                <a:glow rad="127000">
                  <a:srgbClr val="E7E6E6">
                    <a:lumMod val="9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ফেলের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শূন্যের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কোটায়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" kern="0" dirty="0">
              <a:solidFill>
                <a:sysClr val="windowText" lastClr="000000"/>
              </a:solidFill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2987" y="947384"/>
            <a:ext cx="2362199" cy="2509736"/>
          </a:xfrm>
          <a:prstGeom prst="rect">
            <a:avLst/>
          </a:prstGeom>
        </p:spPr>
        <p:txBody>
          <a:bodyPr>
            <a:prstTxWarp prst="textArchUpPour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 </a:t>
            </a:r>
            <a:endParaRPr lang="en-US" sz="600" kern="0" dirty="0">
              <a:solidFill>
                <a:sysClr val="windowText" lastClr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09702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507">
            <a:off x="1183316" y="610628"/>
            <a:ext cx="2823165" cy="22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16" y="648230"/>
            <a:ext cx="246856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97212"/>
            <a:ext cx="5257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0"/>
            <a:ext cx="581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031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53415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আমাদের উপর সহায় হউন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আজ এ পর্যন্তই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খোদা হাফেজ।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4" y="2531613"/>
            <a:ext cx="7502236" cy="388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7069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3581160" y="567007"/>
            <a:ext cx="1905480" cy="69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35" y="1423514"/>
            <a:ext cx="6919366" cy="488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621729" y="3227898"/>
            <a:ext cx="4288779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kern="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sz="32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kern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2400" b="1" kern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172" y="3471560"/>
            <a:ext cx="2716227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>
              <a:defRPr/>
            </a:pP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/>
          <a:stretch/>
        </p:blipFill>
        <p:spPr>
          <a:xfrm rot="21383716">
            <a:off x="5768693" y="1793104"/>
            <a:ext cx="1364066" cy="1732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12" y="1713746"/>
            <a:ext cx="1428206" cy="1639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/>
        </p:blipFill>
        <p:spPr>
          <a:xfrm rot="19940062">
            <a:off x="1934080" y="4784384"/>
            <a:ext cx="481666" cy="90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39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380626" y="1066800"/>
            <a:ext cx="8758891" cy="2404782"/>
          </a:xfrm>
          <a:prstGeom prst="rect">
            <a:avLst/>
          </a:prstGeom>
        </p:spPr>
        <p:txBody>
          <a:bodyPr wrap="none" fromWordArt="1">
            <a:prstTxWarp prst="textDeflateBottom">
              <a:avLst/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14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14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endParaRPr lang="en-US" sz="1400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7672" y="304800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C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বস্তুর ওপর তাপের প্রভাব </a:t>
            </a:r>
            <a:endParaRPr lang="en-US" sz="16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4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57600" y="3626380"/>
            <a:ext cx="1905000" cy="2379133"/>
            <a:chOff x="5967849" y="838200"/>
            <a:chExt cx="1905000" cy="23791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671C04"/>
                </a:clrFrom>
                <a:clrTo>
                  <a:srgbClr val="671C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849" y="1302230"/>
              <a:ext cx="1905000" cy="191510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" name="Donut 5"/>
            <p:cNvSpPr/>
            <p:nvPr/>
          </p:nvSpPr>
          <p:spPr>
            <a:xfrm>
              <a:off x="6400591" y="1137968"/>
              <a:ext cx="1023466" cy="2050660"/>
            </a:xfrm>
            <a:prstGeom prst="donut">
              <a:avLst>
                <a:gd name="adj" fmla="val 348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5967849" y="838200"/>
              <a:ext cx="1905000" cy="2379133"/>
            </a:xfrm>
            <a:prstGeom prst="frame">
              <a:avLst>
                <a:gd name="adj1" fmla="val 3230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b="11054"/>
          <a:stretch/>
        </p:blipFill>
        <p:spPr>
          <a:xfrm>
            <a:off x="2047875" y="962025"/>
            <a:ext cx="5048250" cy="49053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67762" y="1509713"/>
            <a:ext cx="3608475" cy="914400"/>
          </a:xfrm>
          <a:prstGeom prst="rect">
            <a:avLst/>
          </a:prstGeom>
          <a:solidFill>
            <a:srgbClr val="A7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71800" y="3326535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867400"/>
            <a:ext cx="68066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তাপের প্রভাবে তরল পদার্থ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প্রসারিত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সংকুচিত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7539" y="533400"/>
            <a:ext cx="3308919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তরল পদার্থের প্রসারণ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66700"/>
            <a:ext cx="8534401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457200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676" y="1288197"/>
            <a:ext cx="441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600" kern="0" noProof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noProof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bn-IN" sz="44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পদার্থের প্রসারণ </a:t>
            </a:r>
            <a:r>
              <a:rPr lang="bn-IN" sz="4400" kern="0" noProof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kern="0" noProof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kern="0" noProof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91860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929" y="900545"/>
            <a:ext cx="8632491" cy="5509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থেকে শিক্ষার্থীরা-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তরল পদার্থের তাপীয় প্রসারণ ব্যাখ্যা 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বিভিন্ন তরল পদার্থের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প্রসারণ ব্যাখ্যা করতে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তরল পদার্থের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আপাত এবং প্রকৃত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প্রসারণ ব্যাখ্যা করতে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৪। প্রকৃত প্রসারণ ও আপাত প্রসারণের সম্পর্ক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19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642129" y="1850714"/>
            <a:ext cx="3587471" cy="3429000"/>
            <a:chOff x="3048000" y="2438400"/>
            <a:chExt cx="3587471" cy="3429000"/>
          </a:xfrm>
        </p:grpSpPr>
        <p:sp>
          <p:nvSpPr>
            <p:cNvPr id="17" name="Curved Left Arrow 16"/>
            <p:cNvSpPr/>
            <p:nvPr/>
          </p:nvSpPr>
          <p:spPr>
            <a:xfrm rot="1897097">
              <a:off x="5903951" y="3668723"/>
              <a:ext cx="731520" cy="1509348"/>
            </a:xfrm>
            <a:prstGeom prst="curvedLeftArrow">
              <a:avLst>
                <a:gd name="adj1" fmla="val 25000"/>
                <a:gd name="adj2" fmla="val 50000"/>
                <a:gd name="adj3" fmla="val 0"/>
              </a:avLst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048000" y="2438400"/>
              <a:ext cx="3505200" cy="3429000"/>
              <a:chOff x="3048000" y="2438400"/>
              <a:chExt cx="3505200" cy="34290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048000" y="3352800"/>
                <a:ext cx="3505200" cy="2514600"/>
                <a:chOff x="2743200" y="2368296"/>
                <a:chExt cx="3505200" cy="2514600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3657601" y="3986784"/>
                  <a:ext cx="1604960" cy="896112"/>
                </a:xfrm>
                <a:prstGeom prst="ellipse">
                  <a:avLst/>
                </a:prstGeom>
                <a:solidFill>
                  <a:srgbClr val="FF3300"/>
                </a:solidFill>
                <a:scene3d>
                  <a:camera prst="perspectiveRelaxed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Trapezoid 1"/>
                <p:cNvSpPr/>
                <p:nvPr/>
              </p:nvSpPr>
              <p:spPr>
                <a:xfrm flipH="1" flipV="1">
                  <a:off x="2743200" y="2368296"/>
                  <a:ext cx="3505200" cy="2043135"/>
                </a:xfrm>
                <a:prstGeom prst="trapezoid">
                  <a:avLst>
                    <a:gd name="adj" fmla="val 57489"/>
                  </a:avLst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3048000" y="2438400"/>
                <a:ext cx="3505199" cy="1536192"/>
              </a:xfrm>
              <a:prstGeom prst="ellipse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scene3d>
                <a:camera prst="perspectiveRelaxed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Oval 5"/>
          <p:cNvSpPr/>
          <p:nvPr/>
        </p:nvSpPr>
        <p:spPr>
          <a:xfrm rot="200525">
            <a:off x="4714399" y="1391207"/>
            <a:ext cx="3360424" cy="2523224"/>
          </a:xfrm>
          <a:prstGeom prst="ellipse">
            <a:avLst/>
          </a:prstGeom>
          <a:solidFill>
            <a:srgbClr val="A7FFFF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81200" y="3330887"/>
            <a:ext cx="1219200" cy="250513"/>
          </a:xfrm>
          <a:prstGeom prst="ellipse">
            <a:avLst/>
          </a:prstGeom>
          <a:solidFill>
            <a:srgbClr val="A7FFFF"/>
          </a:solidFill>
          <a:ln>
            <a:solidFill>
              <a:srgbClr val="A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2190963"/>
            <a:ext cx="2933700" cy="18192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r="25850"/>
          <a:stretch/>
        </p:blipFill>
        <p:spPr>
          <a:xfrm>
            <a:off x="888682" y="3921437"/>
            <a:ext cx="3404235" cy="12287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30329" y="825475"/>
            <a:ext cx="5883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প্রয়োগে তরল পদার্থের আয়তন বৃদ্ধি পায়।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2102" y="5374068"/>
            <a:ext cx="6979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প্রত্যাহার করলে তরল পদার্থের আয়তন কমে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0089" y="1647141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ঠান্ডা 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5094" y="1520463"/>
            <a:ext cx="1447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গরম 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5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3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3.33333E-6 -0.1150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00069 0.0164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22" grpId="0" animBg="1"/>
      <p:bldP spid="22" grpId="1" animBg="1"/>
      <p:bldP spid="22" grpId="2" animBg="1"/>
      <p:bldP spid="24" grpId="0"/>
      <p:bldP spid="25" grpId="0"/>
      <p:bldP spid="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143250" y="914400"/>
            <a:ext cx="2857500" cy="3381375"/>
            <a:chOff x="3143250" y="457200"/>
            <a:chExt cx="2857500" cy="33813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250" y="457200"/>
              <a:ext cx="2857500" cy="3381375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3962400" y="1981200"/>
              <a:ext cx="990600" cy="473299"/>
            </a:xfrm>
            <a:prstGeom prst="rect">
              <a:avLst/>
            </a:prstGeom>
            <a:solidFill>
              <a:srgbClr val="D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তরল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0" y="914400"/>
            <a:ext cx="2857500" cy="3381375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4105275"/>
            <a:ext cx="4591050" cy="1228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400" y="5564074"/>
            <a:ext cx="6271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প্রয়োগের ফলে অণুর গতিশক্তি বৃদ্ধি পেয়েছে।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3413" y="490042"/>
            <a:ext cx="3765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তরলের আয়তন বৃদ্ধি পেয়েছে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71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15567" y="1260630"/>
            <a:ext cx="807719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তরল পদার্থের প্রসার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38749" y="1005840"/>
            <a:ext cx="1600200" cy="3076575"/>
            <a:chOff x="5238749" y="1615540"/>
            <a:chExt cx="1600200" cy="3076575"/>
          </a:xfrm>
        </p:grpSpPr>
        <p:sp>
          <p:nvSpPr>
            <p:cNvPr id="21" name="Can 20"/>
            <p:cNvSpPr/>
            <p:nvPr/>
          </p:nvSpPr>
          <p:spPr>
            <a:xfrm>
              <a:off x="5810250" y="2590800"/>
              <a:ext cx="457199" cy="838200"/>
            </a:xfrm>
            <a:prstGeom prst="can">
              <a:avLst>
                <a:gd name="adj" fmla="val 29938"/>
              </a:avLst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353049" y="3316069"/>
              <a:ext cx="1371600" cy="1255931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38749" y="1615540"/>
              <a:ext cx="1600200" cy="3076575"/>
            </a:xfrm>
            <a:prstGeom prst="rect">
              <a:avLst/>
            </a:prstGeom>
          </p:spPr>
        </p:pic>
      </p:grpSp>
      <p:sp>
        <p:nvSpPr>
          <p:cNvPr id="25" name="Can 24"/>
          <p:cNvSpPr/>
          <p:nvPr/>
        </p:nvSpPr>
        <p:spPr>
          <a:xfrm>
            <a:off x="5838824" y="3146390"/>
            <a:ext cx="400049" cy="739810"/>
          </a:xfrm>
          <a:prstGeom prst="can">
            <a:avLst>
              <a:gd name="adj" fmla="val 29938"/>
            </a:avLst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504492" y="1005840"/>
            <a:ext cx="1600200" cy="3076575"/>
            <a:chOff x="3504492" y="1598606"/>
            <a:chExt cx="1600200" cy="3076575"/>
          </a:xfrm>
        </p:grpSpPr>
        <p:sp>
          <p:nvSpPr>
            <p:cNvPr id="14" name="Can 13"/>
            <p:cNvSpPr/>
            <p:nvPr/>
          </p:nvSpPr>
          <p:spPr>
            <a:xfrm>
              <a:off x="4075993" y="2573866"/>
              <a:ext cx="457199" cy="838200"/>
            </a:xfrm>
            <a:prstGeom prst="can">
              <a:avLst>
                <a:gd name="adj" fmla="val 29938"/>
              </a:avLst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75931" y="3299135"/>
              <a:ext cx="1414461" cy="125593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04492" y="1598606"/>
              <a:ext cx="1600200" cy="3076575"/>
            </a:xfrm>
            <a:prstGeom prst="rect">
              <a:avLst/>
            </a:prstGeom>
          </p:spPr>
        </p:pic>
      </p:grpSp>
      <p:sp>
        <p:nvSpPr>
          <p:cNvPr id="17" name="Can 16"/>
          <p:cNvSpPr/>
          <p:nvPr/>
        </p:nvSpPr>
        <p:spPr>
          <a:xfrm>
            <a:off x="4075993" y="3338258"/>
            <a:ext cx="428623" cy="547942"/>
          </a:xfrm>
          <a:prstGeom prst="can">
            <a:avLst>
              <a:gd name="adj" fmla="val 29938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752600" y="1005840"/>
            <a:ext cx="1600200" cy="3076575"/>
            <a:chOff x="5238749" y="1615540"/>
            <a:chExt cx="1600200" cy="3076575"/>
          </a:xfrm>
        </p:grpSpPr>
        <p:sp>
          <p:nvSpPr>
            <p:cNvPr id="19" name="Can 18"/>
            <p:cNvSpPr/>
            <p:nvPr/>
          </p:nvSpPr>
          <p:spPr>
            <a:xfrm>
              <a:off x="5810250" y="2590800"/>
              <a:ext cx="457199" cy="838200"/>
            </a:xfrm>
            <a:prstGeom prst="can">
              <a:avLst>
                <a:gd name="adj" fmla="val 29938"/>
              </a:avLst>
            </a:pr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53049" y="3316069"/>
              <a:ext cx="1371600" cy="1255932"/>
            </a:xfrm>
            <a:prstGeom prst="ellipse">
              <a:avLst/>
            </a:pr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38749" y="1615540"/>
              <a:ext cx="1600200" cy="3076575"/>
            </a:xfrm>
            <a:prstGeom prst="rect">
              <a:avLst/>
            </a:prstGeom>
          </p:spPr>
        </p:pic>
      </p:grpSp>
      <p:sp>
        <p:nvSpPr>
          <p:cNvPr id="27" name="Can 26"/>
          <p:cNvSpPr/>
          <p:nvPr/>
        </p:nvSpPr>
        <p:spPr>
          <a:xfrm>
            <a:off x="2352675" y="3048000"/>
            <a:ext cx="400049" cy="838200"/>
          </a:xfrm>
          <a:prstGeom prst="can">
            <a:avLst>
              <a:gd name="adj" fmla="val 29938"/>
            </a:avLst>
          </a:prstGeom>
          <a:solidFill>
            <a:srgbClr val="B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15568" y="477031"/>
            <a:ext cx="807719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একই তাপমাত্রায় সম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আয়তনের বিভিন্ন তরল পদার্থের প্রসার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বিভিন্ন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02207" y="1971504"/>
            <a:ext cx="6517794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219200" y="3048000"/>
            <a:ext cx="6517794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018525" y="4138453"/>
            <a:ext cx="6581309" cy="2136303"/>
            <a:chOff x="1699737" y="4500795"/>
            <a:chExt cx="6581309" cy="2136303"/>
          </a:xfrm>
        </p:grpSpPr>
        <p:sp>
          <p:nvSpPr>
            <p:cNvPr id="9" name="Flowchart: Manual Operation 8"/>
            <p:cNvSpPr/>
            <p:nvPr/>
          </p:nvSpPr>
          <p:spPr>
            <a:xfrm>
              <a:off x="2055598" y="5057032"/>
              <a:ext cx="5869588" cy="15341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1695 w 10000"/>
                <a:gd name="connsiteY3" fmla="*/ 9801 h 10000"/>
                <a:gd name="connsiteX4" fmla="*/ 0 w 10000"/>
                <a:gd name="connsiteY4" fmla="*/ 0 h 10000"/>
                <a:gd name="connsiteX0" fmla="*/ 0 w 9797"/>
                <a:gd name="connsiteY0" fmla="*/ 0 h 10000"/>
                <a:gd name="connsiteX1" fmla="*/ 9797 w 9797"/>
                <a:gd name="connsiteY1" fmla="*/ 0 h 10000"/>
                <a:gd name="connsiteX2" fmla="*/ 8000 w 9797"/>
                <a:gd name="connsiteY2" fmla="*/ 10000 h 10000"/>
                <a:gd name="connsiteX3" fmla="*/ 1695 w 9797"/>
                <a:gd name="connsiteY3" fmla="*/ 9801 h 10000"/>
                <a:gd name="connsiteX4" fmla="*/ 0 w 9797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97" h="10000">
                  <a:moveTo>
                    <a:pt x="0" y="0"/>
                  </a:moveTo>
                  <a:lnTo>
                    <a:pt x="9797" y="0"/>
                  </a:lnTo>
                  <a:lnTo>
                    <a:pt x="8000" y="10000"/>
                  </a:lnTo>
                  <a:lnTo>
                    <a:pt x="1695" y="9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99737" y="4500795"/>
              <a:ext cx="6581309" cy="213630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602531" y="5374245"/>
              <a:ext cx="14478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গরম পানি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419610" y="2038929"/>
            <a:ext cx="146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কেরোসিন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50090" y="2048868"/>
            <a:ext cx="912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9400" y="205723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স্পিরিট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23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5" grpId="0" animBg="1"/>
      <p:bldP spid="17" grpId="0" animBg="1"/>
      <p:bldP spid="27" grpId="0" animBg="1"/>
      <p:bldP spid="42" grpId="0" animBg="1"/>
      <p:bldP spid="2" grpId="0"/>
      <p:bldP spid="26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542</Words>
  <Application>Microsoft Office PowerPoint</Application>
  <PresentationFormat>On-screen Show (4:3)</PresentationFormat>
  <Paragraphs>106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Symbol</vt:lpstr>
      <vt:lpstr>Garamond</vt:lpstr>
      <vt:lpstr>Book Antiqua</vt:lpstr>
      <vt:lpstr>Arial</vt:lpstr>
      <vt:lpstr>Vrinda</vt:lpstr>
      <vt:lpstr>NikoshBAN</vt:lpstr>
      <vt:lpstr>Verdana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user</cp:lastModifiedBy>
  <cp:revision>53</cp:revision>
  <dcterms:created xsi:type="dcterms:W3CDTF">2015-07-20T10:27:57Z</dcterms:created>
  <dcterms:modified xsi:type="dcterms:W3CDTF">2024-11-16T15:00:42Z</dcterms:modified>
</cp:coreProperties>
</file>